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4"/>
  </p:sldMasterIdLst>
  <p:notesMasterIdLst>
    <p:notesMasterId r:id="rId22"/>
  </p:notesMasterIdLst>
  <p:handoutMasterIdLst>
    <p:handoutMasterId r:id="rId23"/>
  </p:handoutMasterIdLst>
  <p:sldIdLst>
    <p:sldId id="256" r:id="rId5"/>
    <p:sldId id="262" r:id="rId6"/>
    <p:sldId id="279" r:id="rId7"/>
    <p:sldId id="263" r:id="rId8"/>
    <p:sldId id="277" r:id="rId9"/>
    <p:sldId id="276" r:id="rId10"/>
    <p:sldId id="278" r:id="rId11"/>
    <p:sldId id="281" r:id="rId12"/>
    <p:sldId id="282" r:id="rId13"/>
    <p:sldId id="275" r:id="rId14"/>
    <p:sldId id="268" r:id="rId15"/>
    <p:sldId id="269" r:id="rId16"/>
    <p:sldId id="270" r:id="rId17"/>
    <p:sldId id="264" r:id="rId18"/>
    <p:sldId id="265" r:id="rId19"/>
    <p:sldId id="280" r:id="rId20"/>
    <p:sldId id="28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3"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83707" autoAdjust="0"/>
  </p:normalViewPr>
  <p:slideViewPr>
    <p:cSldViewPr snapToGrid="0">
      <p:cViewPr varScale="1">
        <p:scale>
          <a:sx n="113" d="100"/>
          <a:sy n="113" d="100"/>
        </p:scale>
        <p:origin x="510" y="102"/>
      </p:cViewPr>
      <p:guideLst/>
    </p:cSldViewPr>
  </p:slideViewPr>
  <p:notesTextViewPr>
    <p:cViewPr>
      <p:scale>
        <a:sx n="1" d="1"/>
        <a:sy n="1" d="1"/>
      </p:scale>
      <p:origin x="0" y="0"/>
    </p:cViewPr>
  </p:notesTextViewPr>
  <p:notesViewPr>
    <p:cSldViewPr snapToGrid="0">
      <p:cViewPr varScale="1">
        <p:scale>
          <a:sx n="58" d="100"/>
          <a:sy n="58" d="100"/>
        </p:scale>
        <p:origin x="2965"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00B7FD6-6B50-4C58-994F-82DC621427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5CC7F2D-6B16-4B88-A4F8-ABD5316B473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F51DC69-60C3-4CF7-A135-6E702ECCE0F0}" type="datetimeFigureOut">
              <a:rPr lang="en-US" smtClean="0"/>
              <a:t>8/27/2024</a:t>
            </a:fld>
            <a:endParaRPr lang="en-US" dirty="0"/>
          </a:p>
        </p:txBody>
      </p:sp>
      <p:sp>
        <p:nvSpPr>
          <p:cNvPr id="4" name="Footer Placeholder 3">
            <a:extLst>
              <a:ext uri="{FF2B5EF4-FFF2-40B4-BE49-F238E27FC236}">
                <a16:creationId xmlns:a16="http://schemas.microsoft.com/office/drawing/2014/main" id="{F94CEF1E-1ACC-48D0-92B3-CB3D4FED5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5F188B4-83B8-4C82-AFAC-DC1E415458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A9FFBD-F123-4881-BC93-591827BC61E0}" type="slidenum">
              <a:rPr lang="en-US" smtClean="0"/>
              <a:t>‹#›</a:t>
            </a:fld>
            <a:endParaRPr lang="en-US" dirty="0"/>
          </a:p>
        </p:txBody>
      </p:sp>
    </p:spTree>
    <p:extLst>
      <p:ext uri="{BB962C8B-B14F-4D97-AF65-F5344CB8AC3E}">
        <p14:creationId xmlns:p14="http://schemas.microsoft.com/office/powerpoint/2010/main" val="1736621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E3EC7B-6C72-4FBB-87DF-2BD2CB7DC1E6}" type="datetimeFigureOut">
              <a:rPr lang="en-US" smtClean="0"/>
              <a:t>8/27/2024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2A795-6F94-4A96-B820-B9038480D048}" type="slidenum">
              <a:rPr lang="en-US" smtClean="0"/>
              <a:t>‹#›</a:t>
            </a:fld>
            <a:endParaRPr lang="en-US" dirty="0"/>
          </a:p>
        </p:txBody>
      </p:sp>
    </p:spTree>
    <p:extLst>
      <p:ext uri="{BB962C8B-B14F-4D97-AF65-F5344CB8AC3E}">
        <p14:creationId xmlns:p14="http://schemas.microsoft.com/office/powerpoint/2010/main" val="96649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Are your classroom colors different than what you see in this template? That’s OK! Click on Design -&gt; Variants (the down arrow) -&gt; Pick the color scheme that works for you!</a:t>
            </a:r>
          </a:p>
          <a:p>
            <a:endParaRPr lang="en-US" dirty="0">
              <a:latin typeface="Tahoma" panose="020B0604030504040204" pitchFamily="34" charset="0"/>
              <a:ea typeface="Tahoma" panose="020B0604030504040204" pitchFamily="34" charset="0"/>
              <a:cs typeface="Tahoma" panose="020B0604030504040204" pitchFamily="34" charset="0"/>
            </a:endParaRPr>
          </a:p>
          <a:p>
            <a:r>
              <a:rPr lang="en-US" dirty="0">
                <a:latin typeface="Tahoma" panose="020B0604030504040204" pitchFamily="34" charset="0"/>
                <a:ea typeface="Tahoma" panose="020B0604030504040204" pitchFamily="34" charset="0"/>
                <a:cs typeface="Tahoma" panose="020B0604030504040204" pitchFamily="34" charset="0"/>
              </a:rPr>
              <a:t>Feel free to change any “You will…” and “I will…” statements to ensure they align with your classroom procedures and rules!</a:t>
            </a:r>
          </a:p>
        </p:txBody>
      </p:sp>
      <p:sp>
        <p:nvSpPr>
          <p:cNvPr id="4" name="Slide Number Placeholder 3"/>
          <p:cNvSpPr>
            <a:spLocks noGrp="1"/>
          </p:cNvSpPr>
          <p:nvPr>
            <p:ph type="sldNum" sz="quarter" idx="10"/>
          </p:nvPr>
        </p:nvSpPr>
        <p:spPr/>
        <p:txBody>
          <a:bodyPr/>
          <a:lstStyle/>
          <a:p>
            <a:fld id="{B262A795-6F94-4A96-B820-B9038480D048}" type="slidenum">
              <a:rPr lang="en-US" smtClean="0"/>
              <a:t>1</a:t>
            </a:fld>
            <a:endParaRPr lang="en-US" dirty="0"/>
          </a:p>
        </p:txBody>
      </p:sp>
    </p:spTree>
    <p:extLst>
      <p:ext uri="{BB962C8B-B14F-4D97-AF65-F5344CB8AC3E}">
        <p14:creationId xmlns:p14="http://schemas.microsoft.com/office/powerpoint/2010/main" val="3642546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8A87A34-81AB-432B-8DAE-1953F412C126}" type="datetimeFigureOut">
              <a:rPr lang="en-US" smtClean="0"/>
              <a:t>8/27/2024</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D22F896-40B5-4ADD-8801-0D06FADFA095}"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785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17245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42219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85284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707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452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8006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75270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7020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8/27/2024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5246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8/27/2024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15071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48A87A34-81AB-432B-8DAE-1953F412C126}" type="datetimeFigureOut">
              <a:rPr lang="en-US" smtClean="0"/>
              <a:pPr/>
              <a:t>8/27/2024</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4761968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dcac.dspaces.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1F489-B701-4C74-9747-27C8656A89CC}"/>
              </a:ext>
            </a:extLst>
          </p:cNvPr>
          <p:cNvSpPr>
            <a:spLocks noGrp="1"/>
          </p:cNvSpPr>
          <p:nvPr>
            <p:ph type="ctrTitle"/>
          </p:nvPr>
        </p:nvSpPr>
        <p:spPr>
          <a:xfrm>
            <a:off x="381001" y="2308361"/>
            <a:ext cx="11507424" cy="1399936"/>
          </a:xfrm>
        </p:spPr>
        <p:txBody>
          <a:bodyPr>
            <a:noAutofit/>
          </a:bodyPr>
          <a:lstStyle/>
          <a:p>
            <a:r>
              <a:rPr lang="en-US" sz="4000" dirty="0">
                <a:latin typeface="Rockwell" panose="02060603020205020403" pitchFamily="18" charset="0"/>
              </a:rPr>
              <a:t>DCAC INSTITUTIONAL REPOSITORY </a:t>
            </a:r>
            <a:br>
              <a:rPr lang="en-US" sz="4000" dirty="0">
                <a:latin typeface="Rockwell" panose="02060603020205020403" pitchFamily="18" charset="0"/>
              </a:rPr>
            </a:br>
            <a:r>
              <a:rPr lang="en-US" sz="4000" dirty="0">
                <a:latin typeface="Rockwell" panose="02060603020205020403" pitchFamily="18" charset="0"/>
              </a:rPr>
              <a:t>(D-Space)</a:t>
            </a:r>
          </a:p>
        </p:txBody>
      </p:sp>
      <p:pic>
        <p:nvPicPr>
          <p:cNvPr id="5" name="Picture 4">
            <a:extLst>
              <a:ext uri="{FF2B5EF4-FFF2-40B4-BE49-F238E27FC236}">
                <a16:creationId xmlns:a16="http://schemas.microsoft.com/office/drawing/2014/main" id="{85126029-2B13-412D-B31D-4E714FDEBEF9}"/>
              </a:ext>
            </a:extLst>
          </p:cNvPr>
          <p:cNvPicPr>
            <a:picLocks noChangeAspect="1"/>
          </p:cNvPicPr>
          <p:nvPr/>
        </p:nvPicPr>
        <p:blipFill>
          <a:blip r:embed="rId3"/>
          <a:stretch>
            <a:fillRect/>
          </a:stretch>
        </p:blipFill>
        <p:spPr>
          <a:xfrm>
            <a:off x="5008743" y="543231"/>
            <a:ext cx="1984724" cy="1852835"/>
          </a:xfrm>
          <a:prstGeom prst="rect">
            <a:avLst/>
          </a:prstGeom>
        </p:spPr>
      </p:pic>
      <p:sp>
        <p:nvSpPr>
          <p:cNvPr id="6" name="Content Placeholder 2">
            <a:extLst>
              <a:ext uri="{FF2B5EF4-FFF2-40B4-BE49-F238E27FC236}">
                <a16:creationId xmlns:a16="http://schemas.microsoft.com/office/drawing/2014/main" id="{F97960C9-C229-45E6-8EA4-E0DAA5D8E246}"/>
              </a:ext>
            </a:extLst>
          </p:cNvPr>
          <p:cNvSpPr txBox="1">
            <a:spLocks/>
          </p:cNvSpPr>
          <p:nvPr/>
        </p:nvSpPr>
        <p:spPr>
          <a:xfrm>
            <a:off x="327213" y="3954722"/>
            <a:ext cx="11507423" cy="2173362"/>
          </a:xfrm>
          <a:prstGeom prst="rect">
            <a:avLst/>
          </a:prstGeom>
        </p:spPr>
        <p:txBody>
          <a:bodyPr vert="horz" lIns="91440" tIns="45720" rIns="91440" bIns="45720" rtlCol="0">
            <a:normAutofit fontScale="55000" lnSpcReduction="20000"/>
          </a:bodyPr>
          <a:lstStyle>
            <a:lvl1pPr marL="0" indent="0" algn="ctr" defTabSz="914400" rtl="0" eaLnBrk="1" latinLnBrk="0" hangingPunct="1">
              <a:lnSpc>
                <a:spcPct val="90000"/>
              </a:lnSpc>
              <a:spcBef>
                <a:spcPts val="1400"/>
              </a:spcBef>
              <a:buClr>
                <a:schemeClr val="accent1"/>
              </a:buClr>
              <a:buSzPct val="80000"/>
              <a:buFont typeface="Corbel" pitchFamily="34" charset="0"/>
              <a:buNone/>
              <a:defRPr sz="2200" kern="1200">
                <a:solidFill>
                  <a:srgbClr val="FFFFFF"/>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9pPr>
          </a:lstStyle>
          <a:p>
            <a:pPr marL="45720" algn="just"/>
            <a:endParaRPr lang="en-US" sz="3200" b="1" dirty="0">
              <a:solidFill>
                <a:srgbClr val="222222"/>
              </a:solidFill>
              <a:latin typeface="Gabriola" panose="04040605051002020D02" pitchFamily="82" charset="0"/>
              <a:ea typeface="+mj-ea"/>
              <a:cs typeface="Calibri" panose="020F0502020204030204" pitchFamily="34" charset="0"/>
            </a:endParaRPr>
          </a:p>
          <a:p>
            <a:pPr marL="45720" algn="just"/>
            <a:r>
              <a:rPr lang="en-US" sz="5100" b="1" dirty="0">
                <a:solidFill>
                  <a:schemeClr val="bg1"/>
                </a:solidFill>
                <a:latin typeface="Gabriola" panose="04040605051002020D02" pitchFamily="82" charset="0"/>
                <a:ea typeface="+mj-ea"/>
                <a:cs typeface="Calibri" panose="020F0502020204030204" pitchFamily="34" charset="0"/>
              </a:rPr>
              <a:t>An “institutional repository” is a centralized platform that stores and shares scholarly work, enhancing collaboration and visibility. It provides easy access to resources like previous years' question papers, research papers, theses, departmental reports, and records of college activities, etc., supporting both student learning and faculty research while preserving the institution's intellectual output.</a:t>
            </a:r>
            <a:br>
              <a:rPr lang="en-US" sz="3200" b="1" dirty="0">
                <a:solidFill>
                  <a:srgbClr val="222222"/>
                </a:solidFill>
                <a:latin typeface="Gabriola" panose="04040605051002020D02" pitchFamily="82" charset="0"/>
                <a:ea typeface="+mj-ea"/>
                <a:cs typeface="Calibri" panose="020F0502020204030204" pitchFamily="34" charset="0"/>
              </a:rPr>
            </a:br>
            <a:endParaRPr lang="th-TH" sz="3200" b="1" dirty="0">
              <a:solidFill>
                <a:srgbClr val="222222"/>
              </a:solidFill>
              <a:latin typeface="Gabriola" panose="04040605051002020D02" pitchFamily="82" charset="0"/>
              <a:ea typeface="+mj-ea"/>
            </a:endParaRPr>
          </a:p>
        </p:txBody>
      </p:sp>
    </p:spTree>
    <p:extLst>
      <p:ext uri="{BB962C8B-B14F-4D97-AF65-F5344CB8AC3E}">
        <p14:creationId xmlns:p14="http://schemas.microsoft.com/office/powerpoint/2010/main" val="616906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5CD5F-FE8F-40C7-8B4F-9F3A9BA5C929}"/>
              </a:ext>
            </a:extLst>
          </p:cNvPr>
          <p:cNvSpPr>
            <a:spLocks noGrp="1"/>
          </p:cNvSpPr>
          <p:nvPr>
            <p:ph type="title"/>
          </p:nvPr>
        </p:nvSpPr>
        <p:spPr>
          <a:xfrm>
            <a:off x="359743" y="240630"/>
            <a:ext cx="11495373" cy="1566333"/>
          </a:xfrm>
        </p:spPr>
        <p:txBody>
          <a:bodyPr>
            <a:normAutofit/>
          </a:bodyPr>
          <a:lstStyle/>
          <a:p>
            <a:r>
              <a:rPr lang="en-US" sz="4000" b="1" dirty="0">
                <a:solidFill>
                  <a:srgbClr val="002060"/>
                </a:solidFill>
                <a:latin typeface="Gabriola" panose="04040605051002020D02" pitchFamily="82" charset="0"/>
                <a:cs typeface="Calibri" panose="020F0502020204030204" pitchFamily="34" charset="0"/>
              </a:rPr>
              <a:t>Step 9:  To log in to D-Space, users can access their institutional repository account using their registered email ID and password.</a:t>
            </a:r>
            <a:endParaRPr lang="th-TH" sz="4000"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524F2357-8015-4CD3-BF0E-2D5F4505EC19}"/>
              </a:ext>
            </a:extLst>
          </p:cNvPr>
          <p:cNvPicPr>
            <a:picLocks noGrp="1" noChangeAspect="1"/>
          </p:cNvPicPr>
          <p:nvPr>
            <p:ph idx="1"/>
          </p:nvPr>
        </p:nvPicPr>
        <p:blipFill rotWithShape="1">
          <a:blip r:embed="rId2"/>
          <a:srcRect l="1822" t="14270" r="2424" b="24162"/>
          <a:stretch/>
        </p:blipFill>
        <p:spPr>
          <a:xfrm>
            <a:off x="478855" y="1951343"/>
            <a:ext cx="11234290" cy="4401331"/>
          </a:xfrm>
        </p:spPr>
      </p:pic>
    </p:spTree>
    <p:extLst>
      <p:ext uri="{BB962C8B-B14F-4D97-AF65-F5344CB8AC3E}">
        <p14:creationId xmlns:p14="http://schemas.microsoft.com/office/powerpoint/2010/main" val="3401441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0D881-D1DF-4CAB-8745-B55958CCDCF6}"/>
              </a:ext>
            </a:extLst>
          </p:cNvPr>
          <p:cNvSpPr>
            <a:spLocks noGrp="1"/>
          </p:cNvSpPr>
          <p:nvPr>
            <p:ph type="title"/>
          </p:nvPr>
        </p:nvSpPr>
        <p:spPr>
          <a:xfrm>
            <a:off x="272718" y="-58769"/>
            <a:ext cx="11389893" cy="1935695"/>
          </a:xfrm>
        </p:spPr>
        <p:txBody>
          <a:bodyPr>
            <a:normAutofit/>
          </a:bodyPr>
          <a:lstStyle/>
          <a:p>
            <a:pPr algn="just"/>
            <a:r>
              <a:rPr lang="en-US" sz="3200" b="1" dirty="0">
                <a:solidFill>
                  <a:srgbClr val="002060"/>
                </a:solidFill>
                <a:latin typeface="Gabriola" panose="04040605051002020D02" pitchFamily="82" charset="0"/>
                <a:cs typeface="Calibri" panose="020F0502020204030204" pitchFamily="34" charset="0"/>
              </a:rPr>
              <a:t>Step 10 : After logging in, users can access resources such as the question bank, library activities, annual reports, theses, and dissertations through the available communities. For example, click on the "Question Bank" community.</a:t>
            </a:r>
            <a:endParaRPr lang="th-TH" sz="3200"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1964BF08-CC27-43A8-A6C3-9E7E5B463234}"/>
              </a:ext>
            </a:extLst>
          </p:cNvPr>
          <p:cNvPicPr>
            <a:picLocks noGrp="1" noChangeAspect="1"/>
          </p:cNvPicPr>
          <p:nvPr>
            <p:ph idx="1"/>
          </p:nvPr>
        </p:nvPicPr>
        <p:blipFill rotWithShape="1">
          <a:blip r:embed="rId2"/>
          <a:srcRect t="1590" b="6317"/>
          <a:stretch/>
        </p:blipFill>
        <p:spPr>
          <a:xfrm>
            <a:off x="336884" y="1604212"/>
            <a:ext cx="11325727" cy="4940968"/>
          </a:xfrm>
        </p:spPr>
      </p:pic>
      <p:cxnSp>
        <p:nvCxnSpPr>
          <p:cNvPr id="4" name="Straight Arrow Connector 3">
            <a:extLst>
              <a:ext uri="{FF2B5EF4-FFF2-40B4-BE49-F238E27FC236}">
                <a16:creationId xmlns:a16="http://schemas.microsoft.com/office/drawing/2014/main" id="{3668A308-0454-4C30-B9D8-E401A67919F0}"/>
              </a:ext>
            </a:extLst>
          </p:cNvPr>
          <p:cNvCxnSpPr>
            <a:cxnSpLocks/>
          </p:cNvCxnSpPr>
          <p:nvPr/>
        </p:nvCxnSpPr>
        <p:spPr>
          <a:xfrm flipV="1">
            <a:off x="217235" y="5182043"/>
            <a:ext cx="624308" cy="57529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96116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E2D5-2CE1-4303-86C0-69F03F199806}"/>
              </a:ext>
            </a:extLst>
          </p:cNvPr>
          <p:cNvSpPr>
            <a:spLocks noGrp="1"/>
          </p:cNvSpPr>
          <p:nvPr>
            <p:ph type="title"/>
          </p:nvPr>
        </p:nvSpPr>
        <p:spPr>
          <a:xfrm>
            <a:off x="192505" y="280737"/>
            <a:ext cx="11438021" cy="1010652"/>
          </a:xfrm>
        </p:spPr>
        <p:txBody>
          <a:bodyPr>
            <a:noAutofit/>
          </a:bodyPr>
          <a:lstStyle/>
          <a:p>
            <a:pPr algn="just"/>
            <a:r>
              <a:rPr lang="en-US" sz="3600" b="1" dirty="0">
                <a:solidFill>
                  <a:srgbClr val="002060"/>
                </a:solidFill>
                <a:latin typeface="Gabriola" panose="04040605051002020D02" pitchFamily="82" charset="0"/>
                <a:cs typeface="Calibri" panose="020F0502020204030204" pitchFamily="34" charset="0"/>
              </a:rPr>
              <a:t>Step 11:  After clicking on the "Question Bank" community, you'll find sub-communities within, such as "Previous Year Question Papers" organized by year.</a:t>
            </a:r>
            <a:endParaRPr lang="th-TH" sz="3600"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EA8B56BB-1F52-4CB3-B697-652E3A19F571}"/>
              </a:ext>
            </a:extLst>
          </p:cNvPr>
          <p:cNvPicPr>
            <a:picLocks noGrp="1" noChangeAspect="1"/>
          </p:cNvPicPr>
          <p:nvPr>
            <p:ph idx="1"/>
          </p:nvPr>
        </p:nvPicPr>
        <p:blipFill rotWithShape="1">
          <a:blip r:embed="rId2"/>
          <a:srcRect l="2370" t="10625" r="1334" b="6356"/>
          <a:stretch/>
        </p:blipFill>
        <p:spPr>
          <a:xfrm>
            <a:off x="545432" y="1860884"/>
            <a:ext cx="11085094" cy="4716379"/>
          </a:xfrm>
        </p:spPr>
      </p:pic>
      <p:cxnSp>
        <p:nvCxnSpPr>
          <p:cNvPr id="4" name="Straight Arrow Connector 3">
            <a:extLst>
              <a:ext uri="{FF2B5EF4-FFF2-40B4-BE49-F238E27FC236}">
                <a16:creationId xmlns:a16="http://schemas.microsoft.com/office/drawing/2014/main" id="{B5434711-4D89-4901-BB62-C103DC79456C}"/>
              </a:ext>
            </a:extLst>
          </p:cNvPr>
          <p:cNvCxnSpPr>
            <a:cxnSpLocks/>
          </p:cNvCxnSpPr>
          <p:nvPr/>
        </p:nvCxnSpPr>
        <p:spPr>
          <a:xfrm flipH="1" flipV="1">
            <a:off x="4248488" y="5807294"/>
            <a:ext cx="899245" cy="525773"/>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61101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FC81EAF-1E74-4FE8-987C-DF885276D403}"/>
              </a:ext>
            </a:extLst>
          </p:cNvPr>
          <p:cNvPicPr>
            <a:picLocks noGrp="1" noChangeAspect="1"/>
          </p:cNvPicPr>
          <p:nvPr>
            <p:ph idx="1"/>
          </p:nvPr>
        </p:nvPicPr>
        <p:blipFill rotWithShape="1">
          <a:blip r:embed="rId2"/>
          <a:srcRect l="2877" t="12321" r="1719" b="7803"/>
          <a:stretch/>
        </p:blipFill>
        <p:spPr>
          <a:xfrm>
            <a:off x="417095" y="1640876"/>
            <a:ext cx="11053812" cy="4904304"/>
          </a:xfrm>
        </p:spPr>
      </p:pic>
      <p:sp>
        <p:nvSpPr>
          <p:cNvPr id="4" name="TextBox 3">
            <a:extLst>
              <a:ext uri="{FF2B5EF4-FFF2-40B4-BE49-F238E27FC236}">
                <a16:creationId xmlns:a16="http://schemas.microsoft.com/office/drawing/2014/main" id="{3E3A6E40-975C-46DF-93CB-F6A0726517A4}"/>
              </a:ext>
            </a:extLst>
          </p:cNvPr>
          <p:cNvSpPr txBox="1"/>
          <p:nvPr/>
        </p:nvSpPr>
        <p:spPr>
          <a:xfrm>
            <a:off x="417095" y="312820"/>
            <a:ext cx="11309684" cy="1328056"/>
          </a:xfrm>
          <a:prstGeom prst="rect">
            <a:avLst/>
          </a:prstGeom>
          <a:noFill/>
        </p:spPr>
        <p:txBody>
          <a:bodyPr wrap="square">
            <a:spAutoFit/>
          </a:bodyPr>
          <a:lstStyle/>
          <a:p>
            <a:pPr algn="just" defTabSz="914400">
              <a:lnSpc>
                <a:spcPct val="90000"/>
              </a:lnSpc>
              <a:spcBef>
                <a:spcPct val="0"/>
              </a:spcBef>
            </a:pPr>
            <a:r>
              <a:rPr lang="en-US" sz="4400" b="1" dirty="0">
                <a:solidFill>
                  <a:srgbClr val="002060"/>
                </a:solidFill>
                <a:latin typeface="Gabriola" panose="04040605051002020D02" pitchFamily="82" charset="0"/>
                <a:ea typeface="+mj-ea"/>
                <a:cs typeface="Calibri" panose="020F0502020204030204" pitchFamily="34" charset="0"/>
              </a:rPr>
              <a:t>Step 12 : </a:t>
            </a:r>
            <a:r>
              <a:rPr lang="th-TH" sz="4400" b="1" dirty="0" err="1">
                <a:solidFill>
                  <a:srgbClr val="002060"/>
                </a:solidFill>
                <a:latin typeface="Gabriola" panose="04040605051002020D02" pitchFamily="82" charset="0"/>
                <a:ea typeface="+mj-ea"/>
              </a:rPr>
              <a:t>Here</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you</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can</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access</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previous</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years</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question</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papers</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organized</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by</a:t>
            </a:r>
            <a:r>
              <a:rPr lang="th-TH" sz="4400" b="1" dirty="0">
                <a:solidFill>
                  <a:srgbClr val="002060"/>
                </a:solidFill>
                <a:latin typeface="Gabriola" panose="04040605051002020D02" pitchFamily="82" charset="0"/>
                <a:ea typeface="+mj-ea"/>
              </a:rPr>
              <a:t> </a:t>
            </a:r>
            <a:r>
              <a:rPr lang="th-TH" sz="4400" b="1" dirty="0" err="1">
                <a:solidFill>
                  <a:srgbClr val="002060"/>
                </a:solidFill>
                <a:latin typeface="Gabriola" panose="04040605051002020D02" pitchFamily="82" charset="0"/>
                <a:ea typeface="+mj-ea"/>
              </a:rPr>
              <a:t>year</a:t>
            </a:r>
            <a:r>
              <a:rPr lang="th-TH" sz="4400" b="1" dirty="0">
                <a:solidFill>
                  <a:srgbClr val="002060"/>
                </a:solidFill>
                <a:latin typeface="Gabriola" panose="04040605051002020D02" pitchFamily="82" charset="0"/>
                <a:ea typeface="+mj-ea"/>
              </a:rPr>
              <a:t>.</a:t>
            </a:r>
          </a:p>
        </p:txBody>
      </p:sp>
      <p:cxnSp>
        <p:nvCxnSpPr>
          <p:cNvPr id="7" name="Straight Arrow Connector 6">
            <a:extLst>
              <a:ext uri="{FF2B5EF4-FFF2-40B4-BE49-F238E27FC236}">
                <a16:creationId xmlns:a16="http://schemas.microsoft.com/office/drawing/2014/main" id="{84FF2A40-2D27-462D-A928-8A7CA29FAC8B}"/>
              </a:ext>
            </a:extLst>
          </p:cNvPr>
          <p:cNvCxnSpPr>
            <a:cxnSpLocks/>
          </p:cNvCxnSpPr>
          <p:nvPr/>
        </p:nvCxnSpPr>
        <p:spPr>
          <a:xfrm flipV="1">
            <a:off x="161223" y="5407085"/>
            <a:ext cx="631303" cy="401048"/>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46780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1AE20E2-2CEA-4083-82CB-BA2F18BDBBD7}"/>
              </a:ext>
            </a:extLst>
          </p:cNvPr>
          <p:cNvPicPr>
            <a:picLocks noGrp="1" noChangeAspect="1"/>
          </p:cNvPicPr>
          <p:nvPr>
            <p:ph idx="1"/>
          </p:nvPr>
        </p:nvPicPr>
        <p:blipFill rotWithShape="1">
          <a:blip r:embed="rId2"/>
          <a:srcRect l="2662" t="10229" r="1510" b="3972"/>
          <a:stretch/>
        </p:blipFill>
        <p:spPr>
          <a:xfrm>
            <a:off x="417095" y="1475874"/>
            <a:ext cx="11389894" cy="4916279"/>
          </a:xfrm>
        </p:spPr>
      </p:pic>
      <p:sp>
        <p:nvSpPr>
          <p:cNvPr id="7" name="TextBox 6">
            <a:extLst>
              <a:ext uri="{FF2B5EF4-FFF2-40B4-BE49-F238E27FC236}">
                <a16:creationId xmlns:a16="http://schemas.microsoft.com/office/drawing/2014/main" id="{24AF0260-F226-4C06-B714-AD8DE602119A}"/>
              </a:ext>
            </a:extLst>
          </p:cNvPr>
          <p:cNvSpPr txBox="1"/>
          <p:nvPr/>
        </p:nvSpPr>
        <p:spPr>
          <a:xfrm>
            <a:off x="417095" y="280735"/>
            <a:ext cx="11357810" cy="718658"/>
          </a:xfrm>
          <a:prstGeom prst="rect">
            <a:avLst/>
          </a:prstGeom>
          <a:noFill/>
        </p:spPr>
        <p:txBody>
          <a:bodyPr wrap="square">
            <a:spAutoFit/>
          </a:bodyPr>
          <a:lstStyle/>
          <a:p>
            <a:pPr defTabSz="914400">
              <a:lnSpc>
                <a:spcPct val="90000"/>
              </a:lnSpc>
              <a:spcBef>
                <a:spcPct val="0"/>
              </a:spcBef>
            </a:pPr>
            <a:r>
              <a:rPr lang="en-US" sz="4400" b="1" dirty="0">
                <a:solidFill>
                  <a:srgbClr val="002060"/>
                </a:solidFill>
                <a:latin typeface="Gabriola" panose="04040605051002020D02" pitchFamily="82" charset="0"/>
                <a:ea typeface="+mj-ea"/>
              </a:rPr>
              <a:t>Step 13 :  List of the previous question papers  </a:t>
            </a:r>
            <a:endParaRPr lang="th-TH" sz="4400" b="1" dirty="0">
              <a:solidFill>
                <a:srgbClr val="002060"/>
              </a:solidFill>
              <a:latin typeface="Gabriola" panose="04040605051002020D02" pitchFamily="82" charset="0"/>
              <a:ea typeface="+mj-ea"/>
            </a:endParaRPr>
          </a:p>
        </p:txBody>
      </p:sp>
    </p:spTree>
    <p:extLst>
      <p:ext uri="{BB962C8B-B14F-4D97-AF65-F5344CB8AC3E}">
        <p14:creationId xmlns:p14="http://schemas.microsoft.com/office/powerpoint/2010/main" val="4210730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879F268-5AB2-4376-9506-C0FC140A4861}"/>
              </a:ext>
            </a:extLst>
          </p:cNvPr>
          <p:cNvSpPr txBox="1"/>
          <p:nvPr/>
        </p:nvSpPr>
        <p:spPr>
          <a:xfrm>
            <a:off x="352926" y="273171"/>
            <a:ext cx="11357810" cy="1328056"/>
          </a:xfrm>
          <a:prstGeom prst="rect">
            <a:avLst/>
          </a:prstGeom>
          <a:noFill/>
        </p:spPr>
        <p:txBody>
          <a:bodyPr wrap="square">
            <a:spAutoFit/>
          </a:bodyPr>
          <a:lstStyle/>
          <a:p>
            <a:pPr defTabSz="914400">
              <a:lnSpc>
                <a:spcPct val="90000"/>
              </a:lnSpc>
              <a:spcBef>
                <a:spcPct val="0"/>
              </a:spcBef>
            </a:pPr>
            <a:r>
              <a:rPr lang="en-US" sz="4400" b="1" dirty="0">
                <a:solidFill>
                  <a:srgbClr val="002060"/>
                </a:solidFill>
                <a:latin typeface="Gabriola" panose="04040605051002020D02" pitchFamily="82" charset="0"/>
                <a:ea typeface="+mj-ea"/>
              </a:rPr>
              <a:t>Step 14:  You can also Search the desired question paper author wise, title wise, subject wise etc.   </a:t>
            </a:r>
            <a:endParaRPr lang="th-TH" sz="4400" b="1" dirty="0">
              <a:solidFill>
                <a:srgbClr val="002060"/>
              </a:solidFill>
              <a:latin typeface="Gabriola" panose="04040605051002020D02" pitchFamily="82" charset="0"/>
              <a:ea typeface="+mj-ea"/>
            </a:endParaRPr>
          </a:p>
        </p:txBody>
      </p:sp>
      <p:pic>
        <p:nvPicPr>
          <p:cNvPr id="15" name="Picture 14">
            <a:extLst>
              <a:ext uri="{FF2B5EF4-FFF2-40B4-BE49-F238E27FC236}">
                <a16:creationId xmlns:a16="http://schemas.microsoft.com/office/drawing/2014/main" id="{895762E0-E201-4D80-9A9A-E2FB24A4919D}"/>
              </a:ext>
            </a:extLst>
          </p:cNvPr>
          <p:cNvPicPr>
            <a:picLocks noChangeAspect="1"/>
          </p:cNvPicPr>
          <p:nvPr/>
        </p:nvPicPr>
        <p:blipFill rotWithShape="1">
          <a:blip r:embed="rId2"/>
          <a:srcRect l="1656" t="14943" r="1868" b="4087"/>
          <a:stretch/>
        </p:blipFill>
        <p:spPr>
          <a:xfrm>
            <a:off x="1068607" y="1601227"/>
            <a:ext cx="9667126" cy="4744720"/>
          </a:xfrm>
          <a:prstGeom prst="rect">
            <a:avLst/>
          </a:prstGeom>
        </p:spPr>
      </p:pic>
      <p:cxnSp>
        <p:nvCxnSpPr>
          <p:cNvPr id="16" name="Straight Arrow Connector 15">
            <a:extLst>
              <a:ext uri="{FF2B5EF4-FFF2-40B4-BE49-F238E27FC236}">
                <a16:creationId xmlns:a16="http://schemas.microsoft.com/office/drawing/2014/main" id="{A32B4C79-0F01-4C94-BD96-EC499381CFFB}"/>
              </a:ext>
            </a:extLst>
          </p:cNvPr>
          <p:cNvCxnSpPr>
            <a:cxnSpLocks/>
          </p:cNvCxnSpPr>
          <p:nvPr/>
        </p:nvCxnSpPr>
        <p:spPr>
          <a:xfrm flipH="1" flipV="1">
            <a:off x="6749085" y="3476286"/>
            <a:ext cx="481448" cy="376047"/>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71586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867A-AB1F-4AED-A8CC-10483067216C}"/>
              </a:ext>
            </a:extLst>
          </p:cNvPr>
          <p:cNvSpPr>
            <a:spLocks noGrp="1"/>
          </p:cNvSpPr>
          <p:nvPr>
            <p:ph type="title"/>
          </p:nvPr>
        </p:nvSpPr>
        <p:spPr>
          <a:xfrm>
            <a:off x="344905" y="272716"/>
            <a:ext cx="11502189" cy="2073442"/>
          </a:xfrm>
        </p:spPr>
        <p:txBody>
          <a:bodyPr>
            <a:normAutofit/>
          </a:bodyPr>
          <a:lstStyle/>
          <a:p>
            <a:pPr algn="just"/>
            <a:r>
              <a:rPr lang="en-US" b="1" dirty="0">
                <a:solidFill>
                  <a:srgbClr val="002060"/>
                </a:solidFill>
                <a:latin typeface="Gabriola" panose="04040605051002020D02" pitchFamily="82" charset="0"/>
                <a:cs typeface="+mn-cs"/>
              </a:rPr>
              <a:t>Note: Users can access other communities, such as library activities, annual reports, theses, and dissertations, in the same way as described for the Question Bank community.</a:t>
            </a:r>
            <a:endParaRPr lang="th-TH" b="1" dirty="0">
              <a:solidFill>
                <a:srgbClr val="002060"/>
              </a:solidFill>
              <a:latin typeface="Gabriola" panose="04040605051002020D02" pitchFamily="82" charset="0"/>
              <a:cs typeface="+mn-cs"/>
            </a:endParaRPr>
          </a:p>
        </p:txBody>
      </p:sp>
    </p:spTree>
    <p:extLst>
      <p:ext uri="{BB962C8B-B14F-4D97-AF65-F5344CB8AC3E}">
        <p14:creationId xmlns:p14="http://schemas.microsoft.com/office/powerpoint/2010/main" val="3736398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27AE231-E097-4EF1-B3C0-8F4C5855534D}"/>
              </a:ext>
            </a:extLst>
          </p:cNvPr>
          <p:cNvSpPr txBox="1">
            <a:spLocks noGrp="1"/>
          </p:cNvSpPr>
          <p:nvPr>
            <p:ph idx="1"/>
          </p:nvPr>
        </p:nvSpPr>
        <p:spPr>
          <a:xfrm>
            <a:off x="1972733" y="3572933"/>
            <a:ext cx="8847667" cy="17441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r>
              <a:rPr lang="en-US" sz="11500" dirty="0"/>
              <a:t> THANK YOU </a:t>
            </a:r>
          </a:p>
        </p:txBody>
      </p:sp>
      <p:pic>
        <p:nvPicPr>
          <p:cNvPr id="5" name="Picture 4">
            <a:extLst>
              <a:ext uri="{FF2B5EF4-FFF2-40B4-BE49-F238E27FC236}">
                <a16:creationId xmlns:a16="http://schemas.microsoft.com/office/drawing/2014/main" id="{F36B71E3-DD46-4912-B34A-708BC522E72A}"/>
              </a:ext>
            </a:extLst>
          </p:cNvPr>
          <p:cNvPicPr>
            <a:picLocks noChangeAspect="1"/>
          </p:cNvPicPr>
          <p:nvPr/>
        </p:nvPicPr>
        <p:blipFill>
          <a:blip r:embed="rId2"/>
          <a:stretch>
            <a:fillRect/>
          </a:stretch>
        </p:blipFill>
        <p:spPr>
          <a:xfrm>
            <a:off x="4915610" y="1576165"/>
            <a:ext cx="1984724" cy="1852835"/>
          </a:xfrm>
          <a:prstGeom prst="rect">
            <a:avLst/>
          </a:prstGeom>
        </p:spPr>
      </p:pic>
    </p:spTree>
    <p:extLst>
      <p:ext uri="{BB962C8B-B14F-4D97-AF65-F5344CB8AC3E}">
        <p14:creationId xmlns:p14="http://schemas.microsoft.com/office/powerpoint/2010/main" val="990658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E9ADD948-BB5F-44D7-9035-431767172271}"/>
              </a:ext>
            </a:extLst>
          </p:cNvPr>
          <p:cNvSpPr txBox="1">
            <a:spLocks noChangeArrowheads="1"/>
          </p:cNvSpPr>
          <p:nvPr/>
        </p:nvSpPr>
        <p:spPr bwMode="auto">
          <a:xfrm>
            <a:off x="342231" y="960770"/>
            <a:ext cx="11507538" cy="1298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just">
              <a:lnSpc>
                <a:spcPct val="107000"/>
              </a:lnSpc>
              <a:spcAft>
                <a:spcPts val="800"/>
              </a:spcAft>
            </a:pPr>
            <a:r>
              <a:rPr lang="en-US" sz="4000" b="1" dirty="0">
                <a:solidFill>
                  <a:srgbClr val="002060"/>
                </a:solidFill>
                <a:latin typeface="Gabriola" panose="04040605051002020D02" pitchFamily="82" charset="0"/>
                <a:cs typeface="Calibri" panose="020F0502020204030204" pitchFamily="34" charset="0"/>
              </a:rPr>
              <a:t>Step 1: </a:t>
            </a:r>
            <a:r>
              <a:rPr lang="en-US" sz="3600" b="1" dirty="0">
                <a:solidFill>
                  <a:srgbClr val="002060"/>
                </a:solidFill>
                <a:latin typeface="Gabriola" panose="04040605051002020D02" pitchFamily="82" charset="0"/>
                <a:cs typeface="Calibri" panose="020F0502020204030204" pitchFamily="34" charset="0"/>
              </a:rPr>
              <a:t>Launch a web browser, go to </a:t>
            </a:r>
            <a:r>
              <a:rPr lang="en-US" sz="3600" b="1" dirty="0">
                <a:solidFill>
                  <a:srgbClr val="002060"/>
                </a:solidFill>
                <a:latin typeface="Gabriola" panose="04040605051002020D02" pitchFamily="82" charset="0"/>
                <a:cs typeface="Calibri" panose="020F0502020204030204" pitchFamily="34" charset="0"/>
                <a:hlinkClick r:id="rId2">
                  <a:extLst>
                    <a:ext uri="{A12FA001-AC4F-418D-AE19-62706E023703}">
                      <ahyp:hlinkClr xmlns:ahyp="http://schemas.microsoft.com/office/drawing/2018/hyperlinkcolor" val="tx"/>
                    </a:ext>
                  </a:extLst>
                </a:hlinkClick>
              </a:rPr>
              <a:t>http://dcac.dspaces.org/</a:t>
            </a:r>
            <a:r>
              <a:rPr lang="en-US" sz="3600" b="1" dirty="0">
                <a:solidFill>
                  <a:srgbClr val="002060"/>
                </a:solidFill>
                <a:latin typeface="Gabriola" panose="04040605051002020D02" pitchFamily="82" charset="0"/>
                <a:cs typeface="Calibri" panose="020F0502020204030204" pitchFamily="34" charset="0"/>
              </a:rPr>
              <a:t> and wait for the home page of the institutional  repository. </a:t>
            </a:r>
          </a:p>
        </p:txBody>
      </p:sp>
      <p:sp>
        <p:nvSpPr>
          <p:cNvPr id="23" name="Title 3">
            <a:extLst>
              <a:ext uri="{FF2B5EF4-FFF2-40B4-BE49-F238E27FC236}">
                <a16:creationId xmlns:a16="http://schemas.microsoft.com/office/drawing/2014/main" id="{FC320556-74B6-4C5D-A03B-D59292BCEC2A}"/>
              </a:ext>
            </a:extLst>
          </p:cNvPr>
          <p:cNvSpPr>
            <a:spLocks noGrp="1"/>
          </p:cNvSpPr>
          <p:nvPr>
            <p:ph type="title"/>
          </p:nvPr>
        </p:nvSpPr>
        <p:spPr>
          <a:xfrm>
            <a:off x="101599" y="108868"/>
            <a:ext cx="11764210" cy="1072593"/>
          </a:xfrm>
        </p:spPr>
        <p:txBody>
          <a:bodyPr>
            <a:noAutofit/>
          </a:bodyPr>
          <a:lstStyle/>
          <a:p>
            <a:pPr algn="ctr"/>
            <a:r>
              <a:rPr lang="en-US" sz="4000" b="1" dirty="0">
                <a:solidFill>
                  <a:srgbClr val="002060"/>
                </a:solidFill>
                <a:latin typeface="+mn-lt"/>
                <a:ea typeface="Calibri" panose="020F0502020204030204" pitchFamily="34" charset="0"/>
                <a:cs typeface="Calibri" panose="020F0502020204030204" pitchFamily="34" charset="0"/>
              </a:rPr>
              <a:t>Steps to Access institutional repository (D-Space)</a:t>
            </a:r>
            <a:endParaRPr lang="en-US" sz="4000" dirty="0">
              <a:solidFill>
                <a:srgbClr val="002060"/>
              </a:solidFill>
            </a:endParaRPr>
          </a:p>
        </p:txBody>
      </p:sp>
      <p:pic>
        <p:nvPicPr>
          <p:cNvPr id="25" name="Content Placeholder 7">
            <a:extLst>
              <a:ext uri="{FF2B5EF4-FFF2-40B4-BE49-F238E27FC236}">
                <a16:creationId xmlns:a16="http://schemas.microsoft.com/office/drawing/2014/main" id="{B8339E1C-0DAD-4BFF-9E5B-BF06A6E3CED4}"/>
              </a:ext>
            </a:extLst>
          </p:cNvPr>
          <p:cNvPicPr>
            <a:picLocks noGrp="1" noChangeAspect="1"/>
          </p:cNvPicPr>
          <p:nvPr>
            <p:ph idx="1"/>
          </p:nvPr>
        </p:nvPicPr>
        <p:blipFill rotWithShape="1">
          <a:blip r:embed="rId3"/>
          <a:srcRect l="890" t="11010" b="3676"/>
          <a:stretch/>
        </p:blipFill>
        <p:spPr>
          <a:xfrm>
            <a:off x="497305" y="2406317"/>
            <a:ext cx="10999537" cy="4146886"/>
          </a:xfrm>
        </p:spPr>
      </p:pic>
    </p:spTree>
    <p:extLst>
      <p:ext uri="{BB962C8B-B14F-4D97-AF65-F5344CB8AC3E}">
        <p14:creationId xmlns:p14="http://schemas.microsoft.com/office/powerpoint/2010/main" val="3922258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F2249BD8-22EE-4B6C-8A3B-84FD733BB7E8}"/>
              </a:ext>
            </a:extLst>
          </p:cNvPr>
          <p:cNvPicPr>
            <a:picLocks noGrp="1" noChangeAspect="1"/>
          </p:cNvPicPr>
          <p:nvPr>
            <p:ph idx="1"/>
          </p:nvPr>
        </p:nvPicPr>
        <p:blipFill rotWithShape="1">
          <a:blip r:embed="rId2"/>
          <a:srcRect l="15729" t="6149" r="-1"/>
          <a:stretch/>
        </p:blipFill>
        <p:spPr>
          <a:xfrm>
            <a:off x="518942" y="1480977"/>
            <a:ext cx="10964334" cy="5057559"/>
          </a:xfrm>
        </p:spPr>
      </p:pic>
      <p:sp>
        <p:nvSpPr>
          <p:cNvPr id="6" name="Rectangle 1">
            <a:extLst>
              <a:ext uri="{FF2B5EF4-FFF2-40B4-BE49-F238E27FC236}">
                <a16:creationId xmlns:a16="http://schemas.microsoft.com/office/drawing/2014/main" id="{E9ADD948-BB5F-44D7-9035-431767172271}"/>
              </a:ext>
            </a:extLst>
          </p:cNvPr>
          <p:cNvSpPr txBox="1">
            <a:spLocks noChangeArrowheads="1"/>
          </p:cNvSpPr>
          <p:nvPr/>
        </p:nvSpPr>
        <p:spPr bwMode="auto">
          <a:xfrm>
            <a:off x="247395" y="266798"/>
            <a:ext cx="11607721" cy="121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just"/>
            <a:r>
              <a:rPr lang="en-US" b="1" dirty="0">
                <a:solidFill>
                  <a:srgbClr val="002060"/>
                </a:solidFill>
                <a:latin typeface="Gabriola" panose="04040605051002020D02" pitchFamily="82" charset="0"/>
                <a:cs typeface="Calibri" panose="020F0502020204030204" pitchFamily="34" charset="0"/>
              </a:rPr>
              <a:t>Step 2: </a:t>
            </a:r>
            <a:r>
              <a:rPr lang="en-US" sz="3600" b="1" dirty="0">
                <a:solidFill>
                  <a:srgbClr val="002060"/>
                </a:solidFill>
                <a:latin typeface="Gabriola" panose="04040605051002020D02" pitchFamily="82" charset="0"/>
                <a:cs typeface="Calibri" panose="020F0502020204030204" pitchFamily="34" charset="0"/>
              </a:rPr>
              <a:t>Alternative Access Clicking on the “Institutional Repository ” icon available on the DCAC college website.</a:t>
            </a:r>
            <a:endParaRPr lang="th-TH" altLang="th-TH" sz="3600" b="1" dirty="0">
              <a:solidFill>
                <a:srgbClr val="002060"/>
              </a:solidFill>
              <a:latin typeface="Gabriola" panose="04040605051002020D02" pitchFamily="82" charset="0"/>
            </a:endParaRPr>
          </a:p>
        </p:txBody>
      </p:sp>
      <p:cxnSp>
        <p:nvCxnSpPr>
          <p:cNvPr id="9" name="Straight Connector 8">
            <a:extLst>
              <a:ext uri="{FF2B5EF4-FFF2-40B4-BE49-F238E27FC236}">
                <a16:creationId xmlns:a16="http://schemas.microsoft.com/office/drawing/2014/main" id="{E200262A-EB9E-46A2-899E-FB8B53E9FE80}"/>
              </a:ext>
            </a:extLst>
          </p:cNvPr>
          <p:cNvCxnSpPr>
            <a:cxnSpLocks/>
          </p:cNvCxnSpPr>
          <p:nvPr/>
        </p:nvCxnSpPr>
        <p:spPr>
          <a:xfrm flipV="1">
            <a:off x="5006915" y="5830604"/>
            <a:ext cx="1281742" cy="1"/>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4CCE85D6-7D3D-46F5-9D8B-9A0620B431C1}"/>
              </a:ext>
            </a:extLst>
          </p:cNvPr>
          <p:cNvCxnSpPr>
            <a:cxnSpLocks/>
          </p:cNvCxnSpPr>
          <p:nvPr/>
        </p:nvCxnSpPr>
        <p:spPr>
          <a:xfrm flipV="1">
            <a:off x="5006915" y="5830604"/>
            <a:ext cx="0" cy="593354"/>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308CE864-FB0E-4E6C-8838-BCCF4496B8CA}"/>
              </a:ext>
            </a:extLst>
          </p:cNvPr>
          <p:cNvCxnSpPr>
            <a:cxnSpLocks/>
          </p:cNvCxnSpPr>
          <p:nvPr/>
        </p:nvCxnSpPr>
        <p:spPr>
          <a:xfrm flipH="1" flipV="1">
            <a:off x="6288657" y="6249541"/>
            <a:ext cx="759124" cy="229324"/>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13" name="Straight Connector 12">
            <a:extLst>
              <a:ext uri="{FF2B5EF4-FFF2-40B4-BE49-F238E27FC236}">
                <a16:creationId xmlns:a16="http://schemas.microsoft.com/office/drawing/2014/main" id="{F479C891-7542-4CEC-9DA8-3DB04422D7B4}"/>
              </a:ext>
            </a:extLst>
          </p:cNvPr>
          <p:cNvCxnSpPr>
            <a:cxnSpLocks/>
          </p:cNvCxnSpPr>
          <p:nvPr/>
        </p:nvCxnSpPr>
        <p:spPr>
          <a:xfrm>
            <a:off x="5006915" y="6429132"/>
            <a:ext cx="1281742"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id="{B175229D-44A1-4EF0-AA4B-E0CBC6A2085B}"/>
              </a:ext>
            </a:extLst>
          </p:cNvPr>
          <p:cNvCxnSpPr>
            <a:cxnSpLocks/>
          </p:cNvCxnSpPr>
          <p:nvPr/>
        </p:nvCxnSpPr>
        <p:spPr>
          <a:xfrm flipV="1">
            <a:off x="6288657" y="5830604"/>
            <a:ext cx="0" cy="593355"/>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529304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E488077-3371-4373-9857-804D6583689D}"/>
              </a:ext>
            </a:extLst>
          </p:cNvPr>
          <p:cNvPicPr>
            <a:picLocks noGrp="1" noChangeAspect="1"/>
          </p:cNvPicPr>
          <p:nvPr>
            <p:ph idx="1"/>
          </p:nvPr>
        </p:nvPicPr>
        <p:blipFill rotWithShape="1">
          <a:blip r:embed="rId2"/>
          <a:srcRect l="890" t="11010" b="3676"/>
          <a:stretch/>
        </p:blipFill>
        <p:spPr>
          <a:xfrm>
            <a:off x="537633" y="1601228"/>
            <a:ext cx="11116733" cy="4790925"/>
          </a:xfrm>
        </p:spPr>
      </p:pic>
      <p:cxnSp>
        <p:nvCxnSpPr>
          <p:cNvPr id="4" name="Straight Connector 3">
            <a:extLst>
              <a:ext uri="{FF2B5EF4-FFF2-40B4-BE49-F238E27FC236}">
                <a16:creationId xmlns:a16="http://schemas.microsoft.com/office/drawing/2014/main" id="{6F9A3816-8D26-419C-8AB1-E02B65A95F0D}"/>
              </a:ext>
            </a:extLst>
          </p:cNvPr>
          <p:cNvCxnSpPr>
            <a:cxnSpLocks/>
          </p:cNvCxnSpPr>
          <p:nvPr/>
        </p:nvCxnSpPr>
        <p:spPr>
          <a:xfrm>
            <a:off x="8839200" y="3589867"/>
            <a:ext cx="20574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9" name="Straight Connector 8">
            <a:extLst>
              <a:ext uri="{FF2B5EF4-FFF2-40B4-BE49-F238E27FC236}">
                <a16:creationId xmlns:a16="http://schemas.microsoft.com/office/drawing/2014/main" id="{B360DBA8-A640-4AF8-A3A0-F1C3671A4E68}"/>
              </a:ext>
            </a:extLst>
          </p:cNvPr>
          <p:cNvCxnSpPr>
            <a:cxnSpLocks/>
          </p:cNvCxnSpPr>
          <p:nvPr/>
        </p:nvCxnSpPr>
        <p:spPr>
          <a:xfrm>
            <a:off x="8839200" y="3801534"/>
            <a:ext cx="20574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FF2418F7-7ED9-4F43-B526-2152ECB67110}"/>
              </a:ext>
            </a:extLst>
          </p:cNvPr>
          <p:cNvCxnSpPr>
            <a:cxnSpLocks/>
          </p:cNvCxnSpPr>
          <p:nvPr/>
        </p:nvCxnSpPr>
        <p:spPr>
          <a:xfrm flipV="1">
            <a:off x="8839200" y="3589868"/>
            <a:ext cx="0" cy="211666"/>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3" name="Straight Connector 12">
            <a:extLst>
              <a:ext uri="{FF2B5EF4-FFF2-40B4-BE49-F238E27FC236}">
                <a16:creationId xmlns:a16="http://schemas.microsoft.com/office/drawing/2014/main" id="{3DB90A4E-2F47-4644-8709-D1EB53F8E0B7}"/>
              </a:ext>
            </a:extLst>
          </p:cNvPr>
          <p:cNvCxnSpPr>
            <a:cxnSpLocks/>
          </p:cNvCxnSpPr>
          <p:nvPr/>
        </p:nvCxnSpPr>
        <p:spPr>
          <a:xfrm flipV="1">
            <a:off x="10896600" y="3589867"/>
            <a:ext cx="0" cy="211666"/>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2E9D9DD7-DCF2-4858-9B91-6BE4D6E5525B}"/>
              </a:ext>
            </a:extLst>
          </p:cNvPr>
          <p:cNvCxnSpPr>
            <a:cxnSpLocks/>
            <a:stCxn id="8" idx="3"/>
          </p:cNvCxnSpPr>
          <p:nvPr/>
        </p:nvCxnSpPr>
        <p:spPr>
          <a:xfrm flipH="1" flipV="1">
            <a:off x="10896602" y="3695701"/>
            <a:ext cx="757764" cy="30099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20" name="Rectangle 1">
            <a:extLst>
              <a:ext uri="{FF2B5EF4-FFF2-40B4-BE49-F238E27FC236}">
                <a16:creationId xmlns:a16="http://schemas.microsoft.com/office/drawing/2014/main" id="{D3AEDB93-1FFA-4D4D-8F85-CFA1862C9684}"/>
              </a:ext>
            </a:extLst>
          </p:cNvPr>
          <p:cNvSpPr txBox="1">
            <a:spLocks noChangeArrowheads="1"/>
          </p:cNvSpPr>
          <p:nvPr/>
        </p:nvSpPr>
        <p:spPr bwMode="auto">
          <a:xfrm>
            <a:off x="371305" y="264747"/>
            <a:ext cx="11507427"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just"/>
            <a:r>
              <a:rPr lang="en-US" sz="3600" b="1" dirty="0">
                <a:solidFill>
                  <a:srgbClr val="002060"/>
                </a:solidFill>
                <a:latin typeface="Gabriola" panose="04040605051002020D02" pitchFamily="82" charset="0"/>
                <a:cs typeface="Calibri" panose="020F0502020204030204" pitchFamily="34" charset="0"/>
              </a:rPr>
              <a:t>Step 3: </a:t>
            </a:r>
            <a:r>
              <a:rPr lang="en-US" sz="3200" b="1" dirty="0">
                <a:solidFill>
                  <a:srgbClr val="002060"/>
                </a:solidFill>
                <a:latin typeface="Gabriola" panose="04040605051002020D02" pitchFamily="82" charset="0"/>
                <a:cs typeface="Calibri" panose="020F0502020204030204" pitchFamily="34" charset="0"/>
              </a:rPr>
              <a:t>To access resources in the institutional repository, users must be registered through the new user registration process, using the college email ID provided by the institution.</a:t>
            </a:r>
            <a:endParaRPr lang="th-TH" altLang="th-TH" sz="2400" dirty="0">
              <a:solidFill>
                <a:srgbClr val="00206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4043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D26A0-E6FE-4BE9-89E8-3416ED0702FD}"/>
              </a:ext>
            </a:extLst>
          </p:cNvPr>
          <p:cNvSpPr>
            <a:spLocks noGrp="1"/>
          </p:cNvSpPr>
          <p:nvPr>
            <p:ph type="title"/>
          </p:nvPr>
        </p:nvSpPr>
        <p:spPr>
          <a:xfrm>
            <a:off x="373757" y="243396"/>
            <a:ext cx="11348231" cy="1476676"/>
          </a:xfrm>
        </p:spPr>
        <p:txBody>
          <a:bodyPr>
            <a:noAutofit/>
          </a:bodyPr>
          <a:lstStyle/>
          <a:p>
            <a:r>
              <a:rPr lang="en-US" sz="4000" b="1" dirty="0">
                <a:solidFill>
                  <a:srgbClr val="002060"/>
                </a:solidFill>
                <a:latin typeface="Gabriola" panose="04040605051002020D02" pitchFamily="82" charset="0"/>
                <a:cs typeface="Calibri" panose="020F0502020204030204" pitchFamily="34" charset="0"/>
              </a:rPr>
              <a:t>Step 4 : </a:t>
            </a:r>
            <a:r>
              <a:rPr lang="en-US" sz="3600" b="1" dirty="0">
                <a:solidFill>
                  <a:srgbClr val="002060"/>
                </a:solidFill>
                <a:latin typeface="Gabriola" panose="04040605051002020D02" pitchFamily="82" charset="0"/>
                <a:cs typeface="Calibri" panose="020F0502020204030204" pitchFamily="34" charset="0"/>
              </a:rPr>
              <a:t>Students and faculty use their college email ID (e.g., ****@dcac.du.ac.in) to complete the registration process and then click the "Register" button.</a:t>
            </a:r>
            <a:endParaRPr lang="th-TH" sz="3600"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A4877A66-A94D-4CF4-96B2-BB69E45A72F7}"/>
              </a:ext>
            </a:extLst>
          </p:cNvPr>
          <p:cNvPicPr>
            <a:picLocks noGrp="1" noChangeAspect="1"/>
          </p:cNvPicPr>
          <p:nvPr>
            <p:ph idx="1"/>
          </p:nvPr>
        </p:nvPicPr>
        <p:blipFill rotWithShape="1">
          <a:blip r:embed="rId2"/>
          <a:srcRect l="2765" t="16821" r="1328" b="28330"/>
          <a:stretch/>
        </p:blipFill>
        <p:spPr>
          <a:xfrm>
            <a:off x="593558" y="1957137"/>
            <a:ext cx="10908631" cy="4555958"/>
          </a:xfrm>
        </p:spPr>
      </p:pic>
      <p:cxnSp>
        <p:nvCxnSpPr>
          <p:cNvPr id="4" name="Straight Connector 3">
            <a:extLst>
              <a:ext uri="{FF2B5EF4-FFF2-40B4-BE49-F238E27FC236}">
                <a16:creationId xmlns:a16="http://schemas.microsoft.com/office/drawing/2014/main" id="{03D702AB-6D32-4244-9CEE-6F429F5C7028}"/>
              </a:ext>
            </a:extLst>
          </p:cNvPr>
          <p:cNvCxnSpPr>
            <a:cxnSpLocks/>
          </p:cNvCxnSpPr>
          <p:nvPr/>
        </p:nvCxnSpPr>
        <p:spPr>
          <a:xfrm>
            <a:off x="4973053" y="4889279"/>
            <a:ext cx="2335907"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 name="Straight Connector 5">
            <a:extLst>
              <a:ext uri="{FF2B5EF4-FFF2-40B4-BE49-F238E27FC236}">
                <a16:creationId xmlns:a16="http://schemas.microsoft.com/office/drawing/2014/main" id="{7D203B90-39B3-44BD-9FFF-D64D3D2E5523}"/>
              </a:ext>
            </a:extLst>
          </p:cNvPr>
          <p:cNvCxnSpPr>
            <a:cxnSpLocks/>
          </p:cNvCxnSpPr>
          <p:nvPr/>
        </p:nvCxnSpPr>
        <p:spPr>
          <a:xfrm>
            <a:off x="4973053" y="5363411"/>
            <a:ext cx="2335907"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 name="Straight Connector 6">
            <a:extLst>
              <a:ext uri="{FF2B5EF4-FFF2-40B4-BE49-F238E27FC236}">
                <a16:creationId xmlns:a16="http://schemas.microsoft.com/office/drawing/2014/main" id="{C326643B-CDC5-4C91-8B48-24D9002B9922}"/>
              </a:ext>
            </a:extLst>
          </p:cNvPr>
          <p:cNvCxnSpPr>
            <a:cxnSpLocks/>
          </p:cNvCxnSpPr>
          <p:nvPr/>
        </p:nvCxnSpPr>
        <p:spPr>
          <a:xfrm flipV="1">
            <a:off x="7308960" y="4889279"/>
            <a:ext cx="0" cy="47413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8" name="Straight Arrow Connector 7">
            <a:extLst>
              <a:ext uri="{FF2B5EF4-FFF2-40B4-BE49-F238E27FC236}">
                <a16:creationId xmlns:a16="http://schemas.microsoft.com/office/drawing/2014/main" id="{7ACAA1EB-E464-42DC-A32D-D9F2C505078D}"/>
              </a:ext>
            </a:extLst>
          </p:cNvPr>
          <p:cNvCxnSpPr>
            <a:cxnSpLocks/>
          </p:cNvCxnSpPr>
          <p:nvPr/>
        </p:nvCxnSpPr>
        <p:spPr>
          <a:xfrm flipH="1" flipV="1">
            <a:off x="7342825" y="5126345"/>
            <a:ext cx="732214" cy="700454"/>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17" name="Straight Connector 16">
            <a:extLst>
              <a:ext uri="{FF2B5EF4-FFF2-40B4-BE49-F238E27FC236}">
                <a16:creationId xmlns:a16="http://schemas.microsoft.com/office/drawing/2014/main" id="{29961DB4-BB3C-4E44-9F45-DD68F23EDC9C}"/>
              </a:ext>
            </a:extLst>
          </p:cNvPr>
          <p:cNvCxnSpPr>
            <a:cxnSpLocks/>
          </p:cNvCxnSpPr>
          <p:nvPr/>
        </p:nvCxnSpPr>
        <p:spPr>
          <a:xfrm flipV="1">
            <a:off x="5006918" y="4889279"/>
            <a:ext cx="0" cy="47413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07406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8703-4370-4AAE-A14E-6424F8FA3426}"/>
              </a:ext>
            </a:extLst>
          </p:cNvPr>
          <p:cNvSpPr>
            <a:spLocks noGrp="1"/>
          </p:cNvSpPr>
          <p:nvPr>
            <p:ph type="title"/>
          </p:nvPr>
        </p:nvSpPr>
        <p:spPr>
          <a:xfrm>
            <a:off x="297940" y="368969"/>
            <a:ext cx="11596119" cy="1356360"/>
          </a:xfrm>
        </p:spPr>
        <p:txBody>
          <a:bodyPr>
            <a:normAutofit/>
          </a:bodyPr>
          <a:lstStyle/>
          <a:p>
            <a:r>
              <a:rPr lang="en-US" sz="4400" b="1" dirty="0">
                <a:solidFill>
                  <a:srgbClr val="002060"/>
                </a:solidFill>
                <a:latin typeface="Gabriola" panose="04040605051002020D02" pitchFamily="82" charset="0"/>
                <a:cs typeface="Calibri" panose="020F0502020204030204" pitchFamily="34" charset="0"/>
              </a:rPr>
              <a:t>Step 5:  </a:t>
            </a:r>
            <a:r>
              <a:rPr lang="en-US" b="1" dirty="0">
                <a:solidFill>
                  <a:srgbClr val="002060"/>
                </a:solidFill>
                <a:latin typeface="Gabriola" panose="04040605051002020D02" pitchFamily="82" charset="0"/>
                <a:cs typeface="Calibri" panose="020F0502020204030204" pitchFamily="34" charset="0"/>
              </a:rPr>
              <a:t>After receiving the registration email, users will be able to access the institutional repository resources.</a:t>
            </a:r>
            <a:endParaRPr lang="th-TH"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67A8AC5B-1F06-4F13-BEC5-1C69ACB5A2BF}"/>
              </a:ext>
            </a:extLst>
          </p:cNvPr>
          <p:cNvPicPr>
            <a:picLocks noGrp="1" noChangeAspect="1"/>
          </p:cNvPicPr>
          <p:nvPr>
            <p:ph idx="1"/>
          </p:nvPr>
        </p:nvPicPr>
        <p:blipFill rotWithShape="1">
          <a:blip r:embed="rId2"/>
          <a:srcRect l="3061" t="15790" r="3628" b="27303"/>
          <a:stretch/>
        </p:blipFill>
        <p:spPr>
          <a:xfrm>
            <a:off x="741873" y="2101667"/>
            <a:ext cx="10276646" cy="4506167"/>
          </a:xfrm>
        </p:spPr>
      </p:pic>
    </p:spTree>
    <p:extLst>
      <p:ext uri="{BB962C8B-B14F-4D97-AF65-F5344CB8AC3E}">
        <p14:creationId xmlns:p14="http://schemas.microsoft.com/office/powerpoint/2010/main" val="107006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EA099-36C6-4E30-B78C-2FEA6078EA21}"/>
              </a:ext>
            </a:extLst>
          </p:cNvPr>
          <p:cNvSpPr>
            <a:spLocks noGrp="1"/>
          </p:cNvSpPr>
          <p:nvPr>
            <p:ph type="title"/>
          </p:nvPr>
        </p:nvSpPr>
        <p:spPr>
          <a:xfrm>
            <a:off x="311929" y="325855"/>
            <a:ext cx="11543187" cy="1356360"/>
          </a:xfrm>
        </p:spPr>
        <p:txBody>
          <a:bodyPr>
            <a:normAutofit/>
          </a:bodyPr>
          <a:lstStyle/>
          <a:p>
            <a:r>
              <a:rPr lang="en-US" sz="4400" b="1" dirty="0">
                <a:solidFill>
                  <a:srgbClr val="002060"/>
                </a:solidFill>
                <a:latin typeface="Gabriola" panose="04040605051002020D02" pitchFamily="82" charset="0"/>
                <a:cs typeface="Calibri" panose="020F0502020204030204" pitchFamily="34" charset="0"/>
              </a:rPr>
              <a:t>Step 6: </a:t>
            </a:r>
            <a:r>
              <a:rPr lang="en-US" b="1" dirty="0">
                <a:solidFill>
                  <a:srgbClr val="002060"/>
                </a:solidFill>
                <a:latin typeface="Gabriola" panose="04040605051002020D02" pitchFamily="82" charset="0"/>
                <a:cs typeface="Calibri" panose="020F0502020204030204" pitchFamily="34" charset="0"/>
              </a:rPr>
              <a:t>To complete your registration for the institutional repository (D-Space) account, please click the link below.</a:t>
            </a:r>
            <a:endParaRPr lang="th-TH" b="1" dirty="0">
              <a:solidFill>
                <a:srgbClr val="002060"/>
              </a:solidFill>
              <a:latin typeface="Gabriola" panose="04040605051002020D02" pitchFamily="82" charset="0"/>
            </a:endParaRPr>
          </a:p>
        </p:txBody>
      </p:sp>
      <p:pic>
        <p:nvPicPr>
          <p:cNvPr id="5" name="Content Placeholder 4">
            <a:extLst>
              <a:ext uri="{FF2B5EF4-FFF2-40B4-BE49-F238E27FC236}">
                <a16:creationId xmlns:a16="http://schemas.microsoft.com/office/drawing/2014/main" id="{603379F7-61B3-4807-BE8B-A4A274F12027}"/>
              </a:ext>
            </a:extLst>
          </p:cNvPr>
          <p:cNvPicPr>
            <a:picLocks noGrp="1" noChangeAspect="1"/>
          </p:cNvPicPr>
          <p:nvPr>
            <p:ph idx="1"/>
          </p:nvPr>
        </p:nvPicPr>
        <p:blipFill rotWithShape="1">
          <a:blip r:embed="rId2"/>
          <a:srcRect l="877" r="10367"/>
          <a:stretch/>
        </p:blipFill>
        <p:spPr>
          <a:xfrm>
            <a:off x="1860885" y="2353622"/>
            <a:ext cx="8213557" cy="4178523"/>
          </a:xfrm>
        </p:spPr>
      </p:pic>
      <p:cxnSp>
        <p:nvCxnSpPr>
          <p:cNvPr id="9" name="Straight Arrow Connector 8">
            <a:extLst>
              <a:ext uri="{FF2B5EF4-FFF2-40B4-BE49-F238E27FC236}">
                <a16:creationId xmlns:a16="http://schemas.microsoft.com/office/drawing/2014/main" id="{405CD78B-8688-4D3B-8306-4D995D8ECC00}"/>
              </a:ext>
            </a:extLst>
          </p:cNvPr>
          <p:cNvCxnSpPr>
            <a:cxnSpLocks/>
          </p:cNvCxnSpPr>
          <p:nvPr/>
        </p:nvCxnSpPr>
        <p:spPr>
          <a:xfrm flipH="1" flipV="1">
            <a:off x="9696559" y="4364345"/>
            <a:ext cx="634556" cy="554788"/>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55057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1FEA2-6B6A-4562-AF3B-2E519B274ADB}"/>
              </a:ext>
            </a:extLst>
          </p:cNvPr>
          <p:cNvSpPr>
            <a:spLocks noGrp="1"/>
          </p:cNvSpPr>
          <p:nvPr>
            <p:ph type="title"/>
          </p:nvPr>
        </p:nvSpPr>
        <p:spPr>
          <a:xfrm>
            <a:off x="372977" y="264695"/>
            <a:ext cx="11369843" cy="938463"/>
          </a:xfrm>
        </p:spPr>
        <p:txBody>
          <a:bodyPr>
            <a:normAutofit fontScale="90000"/>
          </a:bodyPr>
          <a:lstStyle/>
          <a:p>
            <a:pPr algn="just"/>
            <a:r>
              <a:rPr lang="en-US" sz="4400" b="1" dirty="0">
                <a:solidFill>
                  <a:srgbClr val="002060"/>
                </a:solidFill>
                <a:latin typeface="Gabriola" panose="04040605051002020D02" pitchFamily="82" charset="0"/>
                <a:cs typeface="Calibri" panose="020F0502020204030204" pitchFamily="34" charset="0"/>
              </a:rPr>
              <a:t>Step 7: Please enter the following information and click "Complete Registration."</a:t>
            </a:r>
            <a:endParaRPr lang="th-TH" dirty="0"/>
          </a:p>
        </p:txBody>
      </p:sp>
      <p:pic>
        <p:nvPicPr>
          <p:cNvPr id="5" name="Content Placeholder 4">
            <a:extLst>
              <a:ext uri="{FF2B5EF4-FFF2-40B4-BE49-F238E27FC236}">
                <a16:creationId xmlns:a16="http://schemas.microsoft.com/office/drawing/2014/main" id="{9E016E56-8DEB-4B11-B217-217B45D1B63F}"/>
              </a:ext>
            </a:extLst>
          </p:cNvPr>
          <p:cNvPicPr>
            <a:picLocks noGrp="1" noChangeAspect="1"/>
          </p:cNvPicPr>
          <p:nvPr>
            <p:ph idx="1"/>
          </p:nvPr>
        </p:nvPicPr>
        <p:blipFill rotWithShape="1">
          <a:blip r:embed="rId2"/>
          <a:srcRect l="28128" t="11545" r="16072" b="34199"/>
          <a:stretch/>
        </p:blipFill>
        <p:spPr>
          <a:xfrm>
            <a:off x="1700463" y="1327063"/>
            <a:ext cx="8245642" cy="5049674"/>
          </a:xfrm>
        </p:spPr>
      </p:pic>
      <p:cxnSp>
        <p:nvCxnSpPr>
          <p:cNvPr id="6" name="Straight Connector 5">
            <a:extLst>
              <a:ext uri="{FF2B5EF4-FFF2-40B4-BE49-F238E27FC236}">
                <a16:creationId xmlns:a16="http://schemas.microsoft.com/office/drawing/2014/main" id="{C02FCB7D-404D-41BD-82E2-58A7C8BA4C82}"/>
              </a:ext>
            </a:extLst>
          </p:cNvPr>
          <p:cNvCxnSpPr>
            <a:cxnSpLocks/>
          </p:cNvCxnSpPr>
          <p:nvPr/>
        </p:nvCxnSpPr>
        <p:spPr>
          <a:xfrm>
            <a:off x="5113867" y="5930679"/>
            <a:ext cx="1820333"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F49AEFEF-2877-45EB-A6BE-91B424C513A7}"/>
              </a:ext>
            </a:extLst>
          </p:cNvPr>
          <p:cNvCxnSpPr>
            <a:cxnSpLocks/>
          </p:cNvCxnSpPr>
          <p:nvPr/>
        </p:nvCxnSpPr>
        <p:spPr>
          <a:xfrm>
            <a:off x="5113867" y="6252412"/>
            <a:ext cx="1820333"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A92EA8A6-019F-49A0-98FA-1EBC6457D290}"/>
              </a:ext>
            </a:extLst>
          </p:cNvPr>
          <p:cNvCxnSpPr>
            <a:cxnSpLocks/>
          </p:cNvCxnSpPr>
          <p:nvPr/>
        </p:nvCxnSpPr>
        <p:spPr>
          <a:xfrm flipV="1">
            <a:off x="5159318" y="5902605"/>
            <a:ext cx="0" cy="34980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81929A3F-C220-4E60-A2C1-3659F3C04754}"/>
              </a:ext>
            </a:extLst>
          </p:cNvPr>
          <p:cNvCxnSpPr>
            <a:cxnSpLocks/>
          </p:cNvCxnSpPr>
          <p:nvPr/>
        </p:nvCxnSpPr>
        <p:spPr>
          <a:xfrm flipV="1">
            <a:off x="6934200" y="5902605"/>
            <a:ext cx="0" cy="34980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AA834CCF-93CC-458C-8D5D-C24DF23F4C91}"/>
              </a:ext>
            </a:extLst>
          </p:cNvPr>
          <p:cNvCxnSpPr>
            <a:cxnSpLocks/>
          </p:cNvCxnSpPr>
          <p:nvPr/>
        </p:nvCxnSpPr>
        <p:spPr>
          <a:xfrm flipH="1" flipV="1">
            <a:off x="6934200" y="6026510"/>
            <a:ext cx="889000" cy="378301"/>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94727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42749-DBD8-48E7-9A62-D6452C5AAEC1}"/>
              </a:ext>
            </a:extLst>
          </p:cNvPr>
          <p:cNvSpPr>
            <a:spLocks noGrp="1"/>
          </p:cNvSpPr>
          <p:nvPr>
            <p:ph type="title"/>
          </p:nvPr>
        </p:nvSpPr>
        <p:spPr>
          <a:xfrm>
            <a:off x="352927" y="288758"/>
            <a:ext cx="11486146" cy="1356360"/>
          </a:xfrm>
        </p:spPr>
        <p:txBody>
          <a:bodyPr>
            <a:normAutofit/>
          </a:bodyPr>
          <a:lstStyle/>
          <a:p>
            <a:pPr algn="just"/>
            <a:r>
              <a:rPr lang="en-US" sz="4000" b="1" dirty="0">
                <a:solidFill>
                  <a:srgbClr val="002060"/>
                </a:solidFill>
                <a:latin typeface="Gabriola" panose="04040605051002020D02" pitchFamily="82" charset="0"/>
                <a:cs typeface="Calibri" panose="020F0502020204030204" pitchFamily="34" charset="0"/>
              </a:rPr>
              <a:t>Step 8: After submitting your information, your registration is complete.</a:t>
            </a:r>
            <a:endParaRPr lang="th-TH" sz="4000" b="1" dirty="0">
              <a:solidFill>
                <a:srgbClr val="002060"/>
              </a:solidFill>
              <a:latin typeface="Gabriola" panose="04040605051002020D02" pitchFamily="82" charset="0"/>
            </a:endParaRPr>
          </a:p>
        </p:txBody>
      </p:sp>
      <p:pic>
        <p:nvPicPr>
          <p:cNvPr id="5" name="Picture 4">
            <a:extLst>
              <a:ext uri="{FF2B5EF4-FFF2-40B4-BE49-F238E27FC236}">
                <a16:creationId xmlns:a16="http://schemas.microsoft.com/office/drawing/2014/main" id="{7CB8CB50-F210-45B1-BBE1-8CAEBAFDEF0A}"/>
              </a:ext>
            </a:extLst>
          </p:cNvPr>
          <p:cNvPicPr>
            <a:picLocks noChangeAspect="1"/>
          </p:cNvPicPr>
          <p:nvPr/>
        </p:nvPicPr>
        <p:blipFill rotWithShape="1">
          <a:blip r:embed="rId2"/>
          <a:srcRect b="29379"/>
          <a:stretch/>
        </p:blipFill>
        <p:spPr>
          <a:xfrm>
            <a:off x="577516" y="1491916"/>
            <a:ext cx="10764252" cy="4900863"/>
          </a:xfrm>
          <a:prstGeom prst="rect">
            <a:avLst/>
          </a:prstGeom>
        </p:spPr>
      </p:pic>
    </p:spTree>
    <p:extLst>
      <p:ext uri="{BB962C8B-B14F-4D97-AF65-F5344CB8AC3E}">
        <p14:creationId xmlns:p14="http://schemas.microsoft.com/office/powerpoint/2010/main" val="1554036947"/>
      </p:ext>
    </p:extLst>
  </p:cSld>
  <p:clrMapOvr>
    <a:masterClrMapping/>
  </p:clrMapOvr>
</p:sld>
</file>

<file path=ppt/theme/theme1.xml><?xml version="1.0" encoding="utf-8"?>
<a:theme xmlns:a="http://schemas.openxmlformats.org/drawingml/2006/main" name="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TF55885775_Student does teacher does_v2.potx" id="{618315E5-C348-40CF-AD40-05C2F7C13378}" vid="{0C991BBE-F1C3-4926-9687-DBEAAE8C92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6CA70E-ED75-4FF0-A862-8EF12B737755}">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ABF1ABED-93B7-45AC-A513-2CB1FF159AFF}">
  <ds:schemaRefs>
    <ds:schemaRef ds:uri="http://schemas.microsoft.com/sharepoint/v3/contenttype/forms"/>
  </ds:schemaRefs>
</ds:datastoreItem>
</file>

<file path=customXml/itemProps3.xml><?xml version="1.0" encoding="utf-8"?>
<ds:datastoreItem xmlns:ds="http://schemas.openxmlformats.org/officeDocument/2006/customXml" ds:itemID="{79B27744-7857-4992-B755-05855FC59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Student does, teacher does</Template>
  <TotalTime>910</TotalTime>
  <Words>513</Words>
  <Application>Microsoft Office PowerPoint</Application>
  <PresentationFormat>Widescreen</PresentationFormat>
  <Paragraphs>24</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Corbel</vt:lpstr>
      <vt:lpstr>Gabriola</vt:lpstr>
      <vt:lpstr>Rockwell</vt:lpstr>
      <vt:lpstr>Tahoma</vt:lpstr>
      <vt:lpstr>Basis</vt:lpstr>
      <vt:lpstr>DCAC INSTITUTIONAL REPOSITORY  (D-Space)</vt:lpstr>
      <vt:lpstr>Steps to Access institutional repository (D-Space)</vt:lpstr>
      <vt:lpstr>PowerPoint Presentation</vt:lpstr>
      <vt:lpstr>PowerPoint Presentation</vt:lpstr>
      <vt:lpstr>Step 4 : Students and faculty use their college email ID (e.g., ****@dcac.du.ac.in) to complete the registration process and then click the "Register" button.</vt:lpstr>
      <vt:lpstr>Step 5:  After receiving the registration email, users will be able to access the institutional repository resources.</vt:lpstr>
      <vt:lpstr>Step 6: To complete your registration for the institutional repository (D-Space) account, please click the link below.</vt:lpstr>
      <vt:lpstr>Step 7: Please enter the following information and click "Complete Registration."</vt:lpstr>
      <vt:lpstr>Step 8: After submitting your information, your registration is complete.</vt:lpstr>
      <vt:lpstr>Step 9:  To log in to D-Space, users can access their institutional repository account using their registered email ID and password.</vt:lpstr>
      <vt:lpstr>Step 10 : After logging in, users can access resources such as the question bank, library activities, annual reports, theses, and dissertations through the available communities. For example, click on the "Question Bank" community.</vt:lpstr>
      <vt:lpstr>Step 11:  After clicking on the "Question Bank" community, you'll find sub-communities within, such as "Previous Year Question Papers" organized by year.</vt:lpstr>
      <vt:lpstr>PowerPoint Presentation</vt:lpstr>
      <vt:lpstr>PowerPoint Presentation</vt:lpstr>
      <vt:lpstr>PowerPoint Presentation</vt:lpstr>
      <vt:lpstr>Note: Users can access other communities, such as library activities, annual reports, theses, and dissertations, in the same way as described for the Question Bank community.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REPOSITORY D-Space</dc:title>
  <dc:creator>Administrator</dc:creator>
  <cp:lastModifiedBy>Administrator</cp:lastModifiedBy>
  <cp:revision>49</cp:revision>
  <dcterms:created xsi:type="dcterms:W3CDTF">2024-08-09T08:49:28Z</dcterms:created>
  <dcterms:modified xsi:type="dcterms:W3CDTF">2024-08-27T10:17:39Z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